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Inter Light"/>
      <p:regular r:id="rId32"/>
      <p:bold r:id="rId33"/>
      <p:italic r:id="rId34"/>
      <p:boldItalic r:id="rId35"/>
    </p:embeddedFont>
    <p:embeddedFont>
      <p:font typeface="Inter SemiBold"/>
      <p:regular r:id="rId36"/>
      <p:bold r:id="rId37"/>
      <p:italic r:id="rId38"/>
      <p:boldItalic r:id="rId39"/>
    </p:embeddedFont>
    <p:embeddedFont>
      <p:font typeface="Inter"/>
      <p:regular r:id="rId40"/>
      <p:bold r:id="rId41"/>
      <p:italic r:id="rId42"/>
      <p:boldItalic r:id="rId43"/>
    </p:embeddedFont>
    <p:embeddedFont>
      <p:font typeface="Inter ExtraBold"/>
      <p:bold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-regular.fntdata"/><Relationship Id="rId20" Type="http://schemas.openxmlformats.org/officeDocument/2006/relationships/slide" Target="slides/slide15.xml"/><Relationship Id="rId42" Type="http://schemas.openxmlformats.org/officeDocument/2006/relationships/font" Target="fonts/Inter-italic.fntdata"/><Relationship Id="rId41" Type="http://schemas.openxmlformats.org/officeDocument/2006/relationships/font" Target="fonts/Inter-bold.fntdata"/><Relationship Id="rId22" Type="http://schemas.openxmlformats.org/officeDocument/2006/relationships/slide" Target="slides/slide17.xml"/><Relationship Id="rId44" Type="http://schemas.openxmlformats.org/officeDocument/2006/relationships/font" Target="fonts/InterExtraBold-bold.fntdata"/><Relationship Id="rId21" Type="http://schemas.openxmlformats.org/officeDocument/2006/relationships/slide" Target="slides/slide16.xml"/><Relationship Id="rId43" Type="http://schemas.openxmlformats.org/officeDocument/2006/relationships/font" Target="fonts/Inter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InterExtra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InterLight-bold.fntdata"/><Relationship Id="rId10" Type="http://schemas.openxmlformats.org/officeDocument/2006/relationships/slide" Target="slides/slide5.xml"/><Relationship Id="rId32" Type="http://schemas.openxmlformats.org/officeDocument/2006/relationships/font" Target="fonts/InterLight-regular.fntdata"/><Relationship Id="rId13" Type="http://schemas.openxmlformats.org/officeDocument/2006/relationships/slide" Target="slides/slide8.xml"/><Relationship Id="rId35" Type="http://schemas.openxmlformats.org/officeDocument/2006/relationships/font" Target="fonts/Inter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InterLight-italic.fntdata"/><Relationship Id="rId15" Type="http://schemas.openxmlformats.org/officeDocument/2006/relationships/slide" Target="slides/slide10.xml"/><Relationship Id="rId37" Type="http://schemas.openxmlformats.org/officeDocument/2006/relationships/font" Target="fonts/InterSemiBold-bold.fntdata"/><Relationship Id="rId14" Type="http://schemas.openxmlformats.org/officeDocument/2006/relationships/slide" Target="slides/slide9.xml"/><Relationship Id="rId36" Type="http://schemas.openxmlformats.org/officeDocument/2006/relationships/font" Target="fonts/InterSemiBold-regular.fntdata"/><Relationship Id="rId17" Type="http://schemas.openxmlformats.org/officeDocument/2006/relationships/slide" Target="slides/slide12.xml"/><Relationship Id="rId39" Type="http://schemas.openxmlformats.org/officeDocument/2006/relationships/font" Target="fonts/InterSemiBold-boldItalic.fntdata"/><Relationship Id="rId16" Type="http://schemas.openxmlformats.org/officeDocument/2006/relationships/slide" Target="slides/slide11.xml"/><Relationship Id="rId38" Type="http://schemas.openxmlformats.org/officeDocument/2006/relationships/font" Target="fonts/InterSemiBold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d6694c09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d6694c09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d6694c09a6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d6694c09a6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d6694c09a6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d6694c09a6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d680434c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d680434c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d6694c09a6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2d6694c09a6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d6694c09a6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d6694c09a6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d6694c09a6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d6694c09a6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d6694c09a6_0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d6694c09a6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d6694c09a6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d6694c09a6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d6694c09a6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d6694c09a6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d6694c09a6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2d6694c09a6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d6694c09a6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d6694c09a6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d6694c09a6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d6694c09a6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d6694c09a6_0_6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d6694c09a6_0_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d6694c09a6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2d6694c09a6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d6694c09a6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d6694c09a6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d6694c09a6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2d6694c09a6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d6694c09a6_0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2d6694c09a6_0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d6694c09a6_0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d6694c09a6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d6694c09a6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d6694c09a6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d6694c09a6_0_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d6694c09a6_0_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d6694c09a6_0_6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d6694c09a6_0_6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d6694c09a6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d6694c09a6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d6694c09a6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d6694c09a6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d6694c09a6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d6694c09a6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d6694c09a6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d6694c09a6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3" name="Google Shape;13;p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" name="Google Shape;14;p2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5" name="Google Shape;15;p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96" name="Google Shape;96;p1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1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11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99" name="Google Shape;99;p11"/>
          <p:cNvCxnSpPr>
            <a:endCxn id="100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1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11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1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" name="Google Shape;103;p11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" name="Google Shape;104;p11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1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11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" name="Google Shape;109;p11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10" name="Google Shape;110;p11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1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" name="Google Shape;113;p1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1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2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8" name="Google Shape;118;p12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9" name="Google Shape;119;p1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0" name="Google Shape;120;p1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24" name="Google Shape;124;p1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5" name="Google Shape;125;p1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7" name="Google Shape;127;p1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1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32" name="Google Shape;132;p14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33" name="Google Shape;133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14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14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14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14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14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1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4" name="Google Shape;144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15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46" name="Google Shape;146;p15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47" name="Google Shape;147;p15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48" name="Google Shape;148;p15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49" name="Google Shape;149;p15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0" name="Google Shape;150;p15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1" name="Google Shape;151;p15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2" name="Google Shape;152;p15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3" name="Google Shape;153;p15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4" name="Google Shape;154;p15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5" name="Google Shape;155;p15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6" name="Google Shape;156;p15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7" name="Google Shape;157;p15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8" name="Google Shape;15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9" name="Google Shape;159;p1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3" name="Google Shape;16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16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165" name="Google Shape;165;p16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6" name="Google Shape;166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16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171" name="Google Shape;171;p17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172" name="Google Shape;172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>
                <a:latin typeface="Inter"/>
                <a:ea typeface="Inter"/>
                <a:cs typeface="Inter"/>
                <a:sym typeface="Inter"/>
              </a:defRPr>
            </a:lvl1pPr>
            <a:lvl2pPr lvl="1">
              <a:buNone/>
              <a:defRPr sz="1300">
                <a:latin typeface="Inter"/>
                <a:ea typeface="Inter"/>
                <a:cs typeface="Inter"/>
                <a:sym typeface="Inter"/>
              </a:defRPr>
            </a:lvl2pPr>
            <a:lvl3pPr lvl="2">
              <a:buNone/>
              <a:defRPr sz="1300">
                <a:latin typeface="Inter"/>
                <a:ea typeface="Inter"/>
                <a:cs typeface="Inter"/>
                <a:sym typeface="Inter"/>
              </a:defRPr>
            </a:lvl3pPr>
            <a:lvl4pPr lvl="3">
              <a:buNone/>
              <a:defRPr sz="1300">
                <a:latin typeface="Inter"/>
                <a:ea typeface="Inter"/>
                <a:cs typeface="Inter"/>
                <a:sym typeface="Inter"/>
              </a:defRPr>
            </a:lvl4pPr>
            <a:lvl5pPr lvl="4">
              <a:buNone/>
              <a:defRPr sz="1300">
                <a:latin typeface="Inter"/>
                <a:ea typeface="Inter"/>
                <a:cs typeface="Inter"/>
                <a:sym typeface="Inter"/>
              </a:defRPr>
            </a:lvl5pPr>
            <a:lvl6pPr lvl="5">
              <a:buNone/>
              <a:defRPr sz="1300">
                <a:latin typeface="Inter"/>
                <a:ea typeface="Inter"/>
                <a:cs typeface="Inter"/>
                <a:sym typeface="Inter"/>
              </a:defRPr>
            </a:lvl6pPr>
            <a:lvl7pPr lvl="6">
              <a:buNone/>
              <a:defRPr sz="1300">
                <a:latin typeface="Inter"/>
                <a:ea typeface="Inter"/>
                <a:cs typeface="Inter"/>
                <a:sym typeface="Inter"/>
              </a:defRPr>
            </a:lvl7pPr>
            <a:lvl8pPr lvl="7">
              <a:buNone/>
              <a:defRPr sz="1300">
                <a:latin typeface="Inter"/>
                <a:ea typeface="Inter"/>
                <a:cs typeface="Inter"/>
                <a:sym typeface="Inter"/>
              </a:defRPr>
            </a:lvl8pPr>
            <a:lvl9pPr lvl="8">
              <a:buNone/>
              <a:defRPr sz="1300"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5" name="Google Shape;175;p18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6" name="Google Shape;176;p18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7" name="Google Shape;177;p18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8" name="Google Shape;178;p18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9" name="Google Shape;179;p18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180" name="Google Shape;180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8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82" name="Google Shape;182;p18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3" name="Google Shape;183;p18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84" name="Google Shape;184;p18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5" name="Google Shape;185;p18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6" name="Google Shape;186;p18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7" name="Google Shape;187;p18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8" name="Google Shape;188;p18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9" name="Google Shape;189;p18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0" name="Google Shape;190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1" name="Google Shape;191;p1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5" name="Google Shape;195;p19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6" name="Google Shape;196;p19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7" name="Google Shape;197;p19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8" name="Google Shape;198;p19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9" name="Google Shape;199;p19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0" name="Google Shape;200;p19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1" name="Google Shape;201;p19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2" name="Google Shape;202;p19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3" name="Google Shape;203;p19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4" name="Google Shape;204;p19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5" name="Google Shape;205;p19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6" name="Google Shape;206;p19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7" name="Google Shape;207;p19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8" name="Google Shape;208;p19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9" name="Google Shape;209;p19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10" name="Google Shape;210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2" name="Google Shape;212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>
                <a:latin typeface="Inter"/>
                <a:ea typeface="Inter"/>
                <a:cs typeface="Inter"/>
                <a:sym typeface="Inter"/>
              </a:defRPr>
            </a:lvl1pPr>
            <a:lvl2pPr lvl="1">
              <a:buNone/>
              <a:defRPr sz="1300">
                <a:latin typeface="Inter"/>
                <a:ea typeface="Inter"/>
                <a:cs typeface="Inter"/>
                <a:sym typeface="Inter"/>
              </a:defRPr>
            </a:lvl2pPr>
            <a:lvl3pPr lvl="2">
              <a:buNone/>
              <a:defRPr sz="1300">
                <a:latin typeface="Inter"/>
                <a:ea typeface="Inter"/>
                <a:cs typeface="Inter"/>
                <a:sym typeface="Inter"/>
              </a:defRPr>
            </a:lvl3pPr>
            <a:lvl4pPr lvl="3">
              <a:buNone/>
              <a:defRPr sz="1300">
                <a:latin typeface="Inter"/>
                <a:ea typeface="Inter"/>
                <a:cs typeface="Inter"/>
                <a:sym typeface="Inter"/>
              </a:defRPr>
            </a:lvl4pPr>
            <a:lvl5pPr lvl="4">
              <a:buNone/>
              <a:defRPr sz="1300">
                <a:latin typeface="Inter"/>
                <a:ea typeface="Inter"/>
                <a:cs typeface="Inter"/>
                <a:sym typeface="Inter"/>
              </a:defRPr>
            </a:lvl5pPr>
            <a:lvl6pPr lvl="5">
              <a:buNone/>
              <a:defRPr sz="1300">
                <a:latin typeface="Inter"/>
                <a:ea typeface="Inter"/>
                <a:cs typeface="Inter"/>
                <a:sym typeface="Inter"/>
              </a:defRPr>
            </a:lvl6pPr>
            <a:lvl7pPr lvl="6">
              <a:buNone/>
              <a:defRPr sz="1300">
                <a:latin typeface="Inter"/>
                <a:ea typeface="Inter"/>
                <a:cs typeface="Inter"/>
                <a:sym typeface="Inter"/>
              </a:defRPr>
            </a:lvl7pPr>
            <a:lvl8pPr lvl="7">
              <a:buNone/>
              <a:defRPr sz="1300">
                <a:latin typeface="Inter"/>
                <a:ea typeface="Inter"/>
                <a:cs typeface="Inter"/>
                <a:sym typeface="Inter"/>
              </a:defRPr>
            </a:lvl8pPr>
            <a:lvl9pPr lvl="8">
              <a:buNone/>
              <a:defRPr sz="1300"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6" name="Google Shape;216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7" name="Google Shape;21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20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20" name="Google Shape;20;p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Google Shape;21;p3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22" name="Google Shape;22;p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3" name="Google Shape;22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4" name="Google Shape;22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7" name="Google Shape;227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8" name="Google Shape;228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9" name="Google Shape;22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2" name="Google Shape;23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5" name="Google Shape;235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6" name="Google Shape;23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9" name="Google Shape;23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3" name="Google Shape;243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4" name="Google Shape;244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5" name="Google Shape;24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48" name="Google Shape;24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1" name="Google Shape;251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2" name="Google Shape;25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27" name="Google Shape;27;p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9" name="Google Shape;29;p4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7" name="Google Shape;25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9" name="Google Shape;259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0" name="Google Shape;260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1" name="Google Shape;261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2" name="Google Shape;262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3" name="Google Shape;263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6" name="Google Shape;266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7" name="Google Shape;267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8" name="Google Shape;26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1" name="Google Shape;271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2" name="Google Shape;272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4" name="Google Shape;274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" name="Google Shape;275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" name="Google Shape;279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4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1" name="Google Shape;281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2" name="Google Shape;282;p34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" name="Google Shape;283;p34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4" name="Google Shape;284;p34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Google Shape;287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8" name="Google Shape;288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0" name="Google Shape;290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1" name="Google Shape;291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2" name="Google Shape;292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3" name="Google Shape;293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4" name="Google Shape;294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5" name="Google Shape;295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8" name="Google Shape;29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2" name="Google Shape;302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3" name="Google Shape;303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4" name="Google Shape;304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5" name="Google Shape;30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6" name="Google Shape;30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7" name="Google Shape;307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08" name="Google Shape;308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1" name="Google Shape;311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4" name="Google Shape;314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6" name="Google Shape;31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8" name="Google Shape;318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19" name="Google Shape;319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20" name="Google Shape;320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6" name="Google Shape;326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1" name="Google Shape;331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3" name="Google Shape;333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" name="Google Shape;34;p5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6" name="Google Shape;36;p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Google Shape;41;p6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4" name="Google Shape;44;p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" name="Google Shape;49;p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" name="Google Shape;50;p7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4" name="Google Shape;54;p7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5" name="Google Shape;55;p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" name="Google Shape;56;p7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0" name="Google Shape;60;p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8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62" name="Google Shape;62;p8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3" name="Google Shape;63;p8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64" name="Google Shape;64;p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5" name="Google Shape;65;p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69" name="Google Shape;69;p9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0" name="Google Shape;70;p9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1" name="Google Shape;71;p9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72" name="Google Shape;72;p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" name="Google Shape;73;p9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9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9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9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9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9" name="Google Shape;79;p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83" name="Google Shape;83;p1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Google Shape;84;p10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10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6" name="Google Shape;86;p10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10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8" name="Google Shape;88;p10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0" name="Google Shape;90;p10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2" name="Google Shape;92;p1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3" name="Google Shape;9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buNone/>
              <a:defRPr sz="13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" name="Google Shape;9;p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1"/>
          <p:cNvSpPr txBox="1"/>
          <p:nvPr>
            <p:ph type="title"/>
          </p:nvPr>
        </p:nvSpPr>
        <p:spPr>
          <a:xfrm>
            <a:off x="474350" y="2083800"/>
            <a:ext cx="4324800" cy="9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tickerteller</a:t>
            </a:r>
            <a:endParaRPr/>
          </a:p>
        </p:txBody>
      </p:sp>
      <p:sp>
        <p:nvSpPr>
          <p:cNvPr id="341" name="Google Shape;341;p41"/>
          <p:cNvSpPr txBox="1"/>
          <p:nvPr>
            <p:ph idx="2" type="title"/>
          </p:nvPr>
        </p:nvSpPr>
        <p:spPr>
          <a:xfrm>
            <a:off x="474350" y="3433350"/>
            <a:ext cx="40365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analysis and forecasting made simple.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bstract image of blue ribbons on a black background." id="342" name="Google Shape;342;p41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2943" r="32255" t="0"/>
          <a:stretch/>
        </p:blipFill>
        <p:spPr>
          <a:xfrm>
            <a:off x="5039775" y="196800"/>
            <a:ext cx="3905400" cy="4749900"/>
          </a:xfrm>
          <a:prstGeom prst="roundRect">
            <a:avLst>
              <a:gd fmla="val 16667" name="adj"/>
            </a:avLst>
          </a:prstGeom>
        </p:spPr>
      </p:pic>
      <p:sp>
        <p:nvSpPr>
          <p:cNvPr id="343" name="Google Shape;343;p41"/>
          <p:cNvSpPr/>
          <p:nvPr/>
        </p:nvSpPr>
        <p:spPr>
          <a:xfrm>
            <a:off x="560525" y="1083400"/>
            <a:ext cx="1962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t</a:t>
            </a: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eam twenty-nine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44" name="Google Shape;344;p41"/>
          <p:cNvSpPr txBox="1"/>
          <p:nvPr/>
        </p:nvSpPr>
        <p:spPr>
          <a:xfrm>
            <a:off x="474350" y="4536600"/>
            <a:ext cx="20910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Pratik, Taruni</a:t>
            </a:r>
            <a:endParaRPr sz="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0"/>
          <p:cNvSpPr txBox="1"/>
          <p:nvPr>
            <p:ph type="title"/>
          </p:nvPr>
        </p:nvSpPr>
        <p:spPr>
          <a:xfrm>
            <a:off x="417900" y="13855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tickerteller</a:t>
            </a:r>
            <a:endParaRPr/>
          </a:p>
        </p:txBody>
      </p:sp>
      <p:sp>
        <p:nvSpPr>
          <p:cNvPr id="410" name="Google Shape;410;p50"/>
          <p:cNvSpPr txBox="1"/>
          <p:nvPr>
            <p:ph idx="4294967295" type="subTitle"/>
          </p:nvPr>
        </p:nvSpPr>
        <p:spPr>
          <a:xfrm>
            <a:off x="417900" y="2955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web app for technical analysis and forecasting.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1"/>
          <p:cNvSpPr txBox="1"/>
          <p:nvPr>
            <p:ph type="title"/>
          </p:nvPr>
        </p:nvSpPr>
        <p:spPr>
          <a:xfrm>
            <a:off x="473700" y="453025"/>
            <a:ext cx="819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tickerteller</a:t>
            </a:r>
            <a:endParaRPr sz="3300"/>
          </a:p>
        </p:txBody>
      </p:sp>
      <p:pic>
        <p:nvPicPr>
          <p:cNvPr id="416" name="Google Shape;41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6200" y="1433900"/>
            <a:ext cx="5316101" cy="3327752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51"/>
          <p:cNvSpPr txBox="1"/>
          <p:nvPr>
            <p:ph idx="4294967295" type="body"/>
          </p:nvPr>
        </p:nvSpPr>
        <p:spPr>
          <a:xfrm>
            <a:off x="374025" y="1630325"/>
            <a:ext cx="2965500" cy="29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Built in </a:t>
            </a:r>
            <a:r>
              <a:rPr b="1" i="1" lang="en" sz="1300"/>
              <a:t>streamlit</a:t>
            </a:r>
            <a:br>
              <a:rPr b="1" i="1" lang="en" sz="1300"/>
            </a:br>
            <a:endParaRPr b="1" i="1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Data sourced from </a:t>
            </a:r>
            <a:r>
              <a:rPr b="1" i="1" lang="en" sz="1300"/>
              <a:t>yfinance</a:t>
            </a:r>
            <a:br>
              <a:rPr b="1" i="1" lang="en" sz="1300"/>
            </a:br>
            <a:endParaRPr b="1" i="1"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News courtesy of the </a:t>
            </a:r>
            <a:r>
              <a:rPr b="1" i="1" lang="en" sz="1300"/>
              <a:t>finnhub</a:t>
            </a:r>
            <a:r>
              <a:rPr lang="en" sz="1300"/>
              <a:t> API</a:t>
            </a:r>
            <a:br>
              <a:rPr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Technical Analysis Indicators enabled by </a:t>
            </a:r>
            <a:r>
              <a:rPr b="1" i="1" lang="en" sz="1300"/>
              <a:t>ta</a:t>
            </a:r>
            <a:br>
              <a:rPr b="1" i="1"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Forecasting powered by </a:t>
            </a:r>
            <a:r>
              <a:rPr b="1" i="1" lang="en" sz="1300"/>
              <a:t>prophet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2"/>
          <p:cNvSpPr txBox="1"/>
          <p:nvPr>
            <p:ph idx="1" type="body"/>
          </p:nvPr>
        </p:nvSpPr>
        <p:spPr>
          <a:xfrm>
            <a:off x="452575" y="1690850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</a:pPr>
            <a:r>
              <a:rPr lang="en" sz="1300"/>
              <a:t>Stock Details and News</a:t>
            </a:r>
            <a:br>
              <a:rPr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</a:pPr>
            <a:r>
              <a:rPr lang="en" sz="1300"/>
              <a:t>Technical Analysis Indicators: Trend, Momentum, Volume and Volatility</a:t>
            </a:r>
            <a:br>
              <a:rPr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/>
              <a:t>Forecasting: Look upto 4 years ahead with stock price prediction powered by Prophet 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erson working on a laptop while holding a smartphone." id="423" name="Google Shape;423;p5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877" l="0" r="0" t="5877"/>
          <a:stretch/>
        </p:blipFill>
        <p:spPr>
          <a:xfrm>
            <a:off x="5039775" y="1422450"/>
            <a:ext cx="3905400" cy="2298600"/>
          </a:xfrm>
          <a:prstGeom prst="roundRect">
            <a:avLst>
              <a:gd fmla="val 16667" name="adj"/>
            </a:avLst>
          </a:prstGeom>
        </p:spPr>
      </p:pic>
      <p:sp>
        <p:nvSpPr>
          <p:cNvPr id="424" name="Google Shape;424;p52"/>
          <p:cNvSpPr txBox="1"/>
          <p:nvPr>
            <p:ph type="title"/>
          </p:nvPr>
        </p:nvSpPr>
        <p:spPr>
          <a:xfrm>
            <a:off x="452575" y="596800"/>
            <a:ext cx="42636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Features</a:t>
            </a:r>
            <a:endParaRPr sz="3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3"/>
          <p:cNvSpPr txBox="1"/>
          <p:nvPr>
            <p:ph type="title"/>
          </p:nvPr>
        </p:nvSpPr>
        <p:spPr>
          <a:xfrm>
            <a:off x="417900" y="13855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Stock Details and News</a:t>
            </a:r>
            <a:endParaRPr/>
          </a:p>
        </p:txBody>
      </p:sp>
      <p:sp>
        <p:nvSpPr>
          <p:cNvPr id="430" name="Google Shape;430;p53"/>
          <p:cNvSpPr txBox="1"/>
          <p:nvPr>
            <p:ph idx="4294967295" type="subTitle"/>
          </p:nvPr>
        </p:nvSpPr>
        <p:spPr>
          <a:xfrm>
            <a:off x="417900" y="2955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quick glance at the company information and recent headlines.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8075" y="1418400"/>
            <a:ext cx="5316101" cy="3327768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At a Glance: Information and News</a:t>
            </a:r>
            <a:endParaRPr sz="3300"/>
          </a:p>
        </p:txBody>
      </p:sp>
      <p:sp>
        <p:nvSpPr>
          <p:cNvPr id="437" name="Google Shape;437;p54"/>
          <p:cNvSpPr txBox="1"/>
          <p:nvPr>
            <p:ph idx="4294967295" type="body"/>
          </p:nvPr>
        </p:nvSpPr>
        <p:spPr>
          <a:xfrm>
            <a:off x="311700" y="1826850"/>
            <a:ext cx="2965500" cy="14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</a:pPr>
            <a:r>
              <a:rPr lang="en" sz="1300"/>
              <a:t>Ticker information courtesy of </a:t>
            </a:r>
            <a:r>
              <a:rPr b="1" i="1" lang="en" sz="1300"/>
              <a:t>yfinance</a:t>
            </a:r>
            <a:br>
              <a:rPr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</a:pPr>
            <a:r>
              <a:rPr lang="en" sz="1300"/>
              <a:t>News feature powered by </a:t>
            </a:r>
            <a:r>
              <a:rPr b="1" i="1" lang="en" sz="1300"/>
              <a:t>finnhub</a:t>
            </a:r>
            <a:endParaRPr b="1" i="1"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8600" y="1418400"/>
            <a:ext cx="5316101" cy="3327742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At a Glance: Raw Data and Performance</a:t>
            </a:r>
            <a:endParaRPr sz="3300"/>
          </a:p>
        </p:txBody>
      </p:sp>
      <p:sp>
        <p:nvSpPr>
          <p:cNvPr id="444" name="Google Shape;444;p55"/>
          <p:cNvSpPr txBox="1"/>
          <p:nvPr>
            <p:ph idx="4294967295" type="body"/>
          </p:nvPr>
        </p:nvSpPr>
        <p:spPr>
          <a:xfrm>
            <a:off x="311700" y="1826850"/>
            <a:ext cx="2965500" cy="14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</a:pPr>
            <a:r>
              <a:rPr lang="en" sz="1300"/>
              <a:t>Raw data pulled </a:t>
            </a:r>
            <a:r>
              <a:rPr lang="en" sz="1300"/>
              <a:t>from </a:t>
            </a:r>
            <a:r>
              <a:rPr b="1" i="1" lang="en" sz="1300"/>
              <a:t>yfinance</a:t>
            </a:r>
            <a:br>
              <a:rPr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</a:pPr>
            <a:r>
              <a:rPr lang="en" sz="1300"/>
              <a:t>Visualization created with  </a:t>
            </a:r>
            <a:r>
              <a:rPr b="1" i="1" lang="en" sz="1300"/>
              <a:t>matplotlib</a:t>
            </a:r>
            <a:endParaRPr b="1" i="1"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6"/>
          <p:cNvSpPr txBox="1"/>
          <p:nvPr>
            <p:ph type="title"/>
          </p:nvPr>
        </p:nvSpPr>
        <p:spPr>
          <a:xfrm>
            <a:off x="417900" y="13855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Analysis Tools</a:t>
            </a:r>
            <a:endParaRPr/>
          </a:p>
        </p:txBody>
      </p:sp>
      <p:sp>
        <p:nvSpPr>
          <p:cNvPr id="450" name="Google Shape;450;p56"/>
          <p:cNvSpPr txBox="1"/>
          <p:nvPr>
            <p:ph idx="4294967295" type="subTitle"/>
          </p:nvPr>
        </p:nvSpPr>
        <p:spPr>
          <a:xfrm>
            <a:off x="417900" y="2955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overview of all the technical analysis indicators.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950" y="1426150"/>
            <a:ext cx="5316101" cy="3327758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Trend Analysis: Simple Moving Average</a:t>
            </a:r>
            <a:endParaRPr sz="33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950" y="1426150"/>
            <a:ext cx="5316101" cy="3327755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Momentum: Relative Strength Index</a:t>
            </a:r>
            <a:endParaRPr sz="33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950" y="1426150"/>
            <a:ext cx="5316101" cy="3327761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Volume: On Balance Volume</a:t>
            </a:r>
            <a:endParaRPr sz="3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2"/>
          <p:cNvSpPr txBox="1"/>
          <p:nvPr>
            <p:ph type="title"/>
          </p:nvPr>
        </p:nvSpPr>
        <p:spPr>
          <a:xfrm>
            <a:off x="417900" y="13855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50" name="Google Shape;350;p42"/>
          <p:cNvSpPr txBox="1"/>
          <p:nvPr>
            <p:ph idx="4294967295" type="subTitle"/>
          </p:nvPr>
        </p:nvSpPr>
        <p:spPr>
          <a:xfrm>
            <a:off x="417900" y="2955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snapshot of the project o</a:t>
            </a:r>
            <a:r>
              <a:rPr lang="en"/>
              <a:t>bjectives, overview and methodologies.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60"/>
          <p:cNvPicPr preferRelativeResize="0"/>
          <p:nvPr/>
        </p:nvPicPr>
        <p:blipFill rotWithShape="1">
          <a:blip r:embed="rId3">
            <a:alphaModFix/>
          </a:blip>
          <a:srcRect b="10442" l="0" r="0" t="0"/>
          <a:stretch/>
        </p:blipFill>
        <p:spPr>
          <a:xfrm>
            <a:off x="1913950" y="1426150"/>
            <a:ext cx="5316127" cy="2980349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Volatility: Bollinger Bands</a:t>
            </a:r>
            <a:endParaRPr sz="33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1"/>
          <p:cNvSpPr txBox="1"/>
          <p:nvPr>
            <p:ph type="title"/>
          </p:nvPr>
        </p:nvSpPr>
        <p:spPr>
          <a:xfrm>
            <a:off x="417900" y="13855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Forecasting</a:t>
            </a:r>
            <a:endParaRPr/>
          </a:p>
        </p:txBody>
      </p:sp>
      <p:sp>
        <p:nvSpPr>
          <p:cNvPr id="480" name="Google Shape;480;p61"/>
          <p:cNvSpPr txBox="1"/>
          <p:nvPr>
            <p:ph idx="4294967295" type="subTitle"/>
          </p:nvPr>
        </p:nvSpPr>
        <p:spPr>
          <a:xfrm>
            <a:off x="417900" y="2955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overview of the forecasting capabilities.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Google Shape;485;p62"/>
          <p:cNvPicPr preferRelativeResize="0"/>
          <p:nvPr/>
        </p:nvPicPr>
        <p:blipFill rotWithShape="1">
          <a:blip r:embed="rId3">
            <a:alphaModFix/>
          </a:blip>
          <a:srcRect b="17668" l="0" r="0" t="0"/>
          <a:stretch/>
        </p:blipFill>
        <p:spPr>
          <a:xfrm>
            <a:off x="1913950" y="1426150"/>
            <a:ext cx="5316127" cy="2739849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Forecast: Period and Data Download</a:t>
            </a:r>
            <a:endParaRPr sz="33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Google Shape;491;p63"/>
          <p:cNvPicPr preferRelativeResize="0"/>
          <p:nvPr/>
        </p:nvPicPr>
        <p:blipFill rotWithShape="1">
          <a:blip r:embed="rId3">
            <a:alphaModFix/>
          </a:blip>
          <a:srcRect b="25595" l="0" r="0" t="0"/>
          <a:stretch/>
        </p:blipFill>
        <p:spPr>
          <a:xfrm>
            <a:off x="1913950" y="1426150"/>
            <a:ext cx="5316127" cy="2476074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Forecast: Plot</a:t>
            </a:r>
            <a:endParaRPr sz="33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950" y="1426149"/>
            <a:ext cx="5316127" cy="3327748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Forecast: Trend and Yearly Seasonality</a:t>
            </a:r>
            <a:endParaRPr sz="33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5"/>
          <p:cNvSpPr txBox="1"/>
          <p:nvPr>
            <p:ph type="title"/>
          </p:nvPr>
        </p:nvSpPr>
        <p:spPr>
          <a:xfrm>
            <a:off x="111900" y="1829700"/>
            <a:ext cx="8920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[ Web App Demo ]</a:t>
            </a:r>
            <a:endParaRPr sz="3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Abstract image of blue ribbons on a black background." id="509" name="Google Shape;509;p6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2943" r="32255" t="0"/>
          <a:stretch/>
        </p:blipFill>
        <p:spPr>
          <a:xfrm>
            <a:off x="5039775" y="196800"/>
            <a:ext cx="3905400" cy="4749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Objectives: Two Main Ideas</a:t>
            </a:r>
            <a:endParaRPr/>
          </a:p>
        </p:txBody>
      </p:sp>
      <p:sp>
        <p:nvSpPr>
          <p:cNvPr id="356" name="Google Shape;356;p4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To explore financial time series analysis </a:t>
            </a:r>
            <a:r>
              <a:rPr lang="en" sz="1300"/>
              <a:t>techniques by doing a case study on a company’s stock price data.</a:t>
            </a:r>
            <a:endParaRPr/>
          </a:p>
        </p:txBody>
      </p:sp>
      <p:sp>
        <p:nvSpPr>
          <p:cNvPr id="357" name="Google Shape;357;p4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To build a tool which could be used for forecasting any company’s stock price.</a:t>
            </a:r>
            <a:endParaRPr sz="1300"/>
          </a:p>
        </p:txBody>
      </p:sp>
      <p:sp>
        <p:nvSpPr>
          <p:cNvPr id="358" name="Google Shape;358;p4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359" name="Google Shape;359;p4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Forecasting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Overview: Two Main Components</a:t>
            </a:r>
            <a:endParaRPr/>
          </a:p>
        </p:txBody>
      </p:sp>
      <p:sp>
        <p:nvSpPr>
          <p:cNvPr id="365" name="Google Shape;365;p44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 raw case study and breakdown of Amazon’s recent stock performance.</a:t>
            </a:r>
            <a:endParaRPr/>
          </a:p>
        </p:txBody>
      </p:sp>
      <p:sp>
        <p:nvSpPr>
          <p:cNvPr id="366" name="Google Shape;366;p44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Tickerteller: A web app for stock price forecasting, along with tools for technical analysis.</a:t>
            </a:r>
            <a:endParaRPr sz="1300"/>
          </a:p>
        </p:txBody>
      </p:sp>
      <p:sp>
        <p:nvSpPr>
          <p:cNvPr id="367" name="Google Shape;367;p44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  <p:sp>
        <p:nvSpPr>
          <p:cNvPr id="368" name="Google Shape;368;p44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Finished Product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 Two Main Approaches</a:t>
            </a:r>
            <a:endParaRPr/>
          </a:p>
        </p:txBody>
      </p:sp>
      <p:sp>
        <p:nvSpPr>
          <p:cNvPr id="374" name="Google Shape;374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 detailed financial technical analysis </a:t>
            </a:r>
            <a:r>
              <a:rPr lang="en" sz="1300"/>
              <a:t>presented</a:t>
            </a:r>
            <a:r>
              <a:rPr lang="en" sz="1300"/>
              <a:t> as a </a:t>
            </a:r>
            <a:r>
              <a:rPr i="1" lang="en" sz="1300"/>
              <a:t>jupyter</a:t>
            </a:r>
            <a:r>
              <a:rPr lang="en" sz="1300"/>
              <a:t> notebook using libraries such as </a:t>
            </a:r>
            <a:r>
              <a:rPr i="1" lang="en" sz="1300"/>
              <a:t>pandas</a:t>
            </a:r>
            <a:r>
              <a:rPr lang="en" sz="1300"/>
              <a:t>, </a:t>
            </a:r>
            <a:r>
              <a:rPr i="1" lang="en" sz="1300"/>
              <a:t>y</a:t>
            </a:r>
            <a:r>
              <a:rPr i="1" lang="en" sz="1300"/>
              <a:t>finance</a:t>
            </a:r>
            <a:r>
              <a:rPr lang="en" sz="1300"/>
              <a:t>, </a:t>
            </a:r>
            <a:r>
              <a:rPr i="1" lang="en" sz="1300"/>
              <a:t>ta</a:t>
            </a:r>
            <a:r>
              <a:rPr lang="en" sz="1300"/>
              <a:t> and </a:t>
            </a:r>
            <a:r>
              <a:rPr i="1" lang="en" sz="1300"/>
              <a:t>matplotlib</a:t>
            </a:r>
            <a:r>
              <a:rPr lang="en" sz="1300"/>
              <a:t>.</a:t>
            </a:r>
            <a:endParaRPr/>
          </a:p>
        </p:txBody>
      </p:sp>
      <p:sp>
        <p:nvSpPr>
          <p:cNvPr id="375" name="Google Shape;375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 web application built in </a:t>
            </a:r>
            <a:r>
              <a:rPr i="1" lang="en" sz="1300"/>
              <a:t>streamlit</a:t>
            </a:r>
            <a:r>
              <a:rPr lang="en" sz="1300"/>
              <a:t> with features powered by </a:t>
            </a:r>
            <a:r>
              <a:rPr i="1" lang="en" sz="1300"/>
              <a:t>y</a:t>
            </a:r>
            <a:r>
              <a:rPr i="1" lang="en" sz="1300"/>
              <a:t>finance</a:t>
            </a:r>
            <a:r>
              <a:rPr lang="en" sz="1300"/>
              <a:t>, </a:t>
            </a:r>
            <a:r>
              <a:rPr i="1" lang="en" sz="1300"/>
              <a:t>ta</a:t>
            </a:r>
            <a:r>
              <a:rPr lang="en" sz="1300"/>
              <a:t>, </a:t>
            </a:r>
            <a:r>
              <a:rPr i="1" lang="en" sz="1300"/>
              <a:t>prophet</a:t>
            </a:r>
            <a:r>
              <a:rPr lang="en" sz="1300"/>
              <a:t>, </a:t>
            </a:r>
            <a:r>
              <a:rPr i="1" lang="en" sz="1300"/>
              <a:t>matplotlib</a:t>
            </a:r>
            <a:r>
              <a:rPr lang="en" sz="1300"/>
              <a:t> and </a:t>
            </a:r>
            <a:r>
              <a:rPr i="1" lang="en" sz="1300"/>
              <a:t>finnhub</a:t>
            </a:r>
            <a:r>
              <a:rPr lang="en" sz="1300"/>
              <a:t>.</a:t>
            </a:r>
            <a:endParaRPr sz="1300"/>
          </a:p>
        </p:txBody>
      </p:sp>
      <p:sp>
        <p:nvSpPr>
          <p:cNvPr id="376" name="Google Shape;376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Analysis</a:t>
            </a:r>
            <a:endParaRPr/>
          </a:p>
        </p:txBody>
      </p:sp>
      <p:sp>
        <p:nvSpPr>
          <p:cNvPr id="377" name="Google Shape;377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6"/>
          <p:cNvSpPr txBox="1"/>
          <p:nvPr>
            <p:ph type="title"/>
          </p:nvPr>
        </p:nvSpPr>
        <p:spPr>
          <a:xfrm>
            <a:off x="417900" y="1385575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Analysis</a:t>
            </a:r>
            <a:endParaRPr/>
          </a:p>
        </p:txBody>
      </p:sp>
      <p:sp>
        <p:nvSpPr>
          <p:cNvPr id="383" name="Google Shape;383;p46"/>
          <p:cNvSpPr txBox="1"/>
          <p:nvPr>
            <p:ph idx="4294967295" type="subTitle"/>
          </p:nvPr>
        </p:nvSpPr>
        <p:spPr>
          <a:xfrm>
            <a:off x="417900" y="29554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detailed deep dive into Amazon’s recent stock performance.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7"/>
          <p:cNvSpPr txBox="1"/>
          <p:nvPr>
            <p:ph idx="1" type="body"/>
          </p:nvPr>
        </p:nvSpPr>
        <p:spPr>
          <a:xfrm>
            <a:off x="426750" y="1500900"/>
            <a:ext cx="8290500" cy="21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</a:pPr>
            <a:r>
              <a:rPr lang="en" sz="1300"/>
              <a:t>Technical analysis is a method of evaluating statistical trends in trading activity, typically involving price movement and volume.</a:t>
            </a:r>
            <a:br>
              <a:rPr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</a:pPr>
            <a:r>
              <a:rPr lang="en" sz="1300"/>
              <a:t>It is used to identify trading and investment opportunities.</a:t>
            </a:r>
            <a:br>
              <a:rPr lang="en" sz="1300"/>
            </a:b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</a:pPr>
            <a:r>
              <a:rPr lang="en" sz="1300"/>
              <a:t>Unlike fundamental analysis, which attempts to evaluate a security's value based on financial information such as sales and earnings, technical analysis focuses on statistical trends to draw conclusions about future price movements.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7"/>
          <p:cNvSpPr txBox="1"/>
          <p:nvPr>
            <p:ph type="title"/>
          </p:nvPr>
        </p:nvSpPr>
        <p:spPr>
          <a:xfrm>
            <a:off x="452575" y="596800"/>
            <a:ext cx="729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/>
              <a:t>What is Technical Analysis?</a:t>
            </a:r>
            <a:endParaRPr sz="3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8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sp>
        <p:nvSpPr>
          <p:cNvPr id="395" name="Google Shape;395;p48"/>
          <p:cNvSpPr txBox="1"/>
          <p:nvPr>
            <p:ph idx="1" type="subTitle"/>
          </p:nvPr>
        </p:nvSpPr>
        <p:spPr>
          <a:xfrm>
            <a:off x="4414400" y="153275"/>
            <a:ext cx="4409700" cy="10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What was Amazon's overall stock performance during the years 2020-2023 compared to the broader market?</a:t>
            </a:r>
            <a:endParaRPr sz="1600"/>
          </a:p>
        </p:txBody>
      </p:sp>
      <p:sp>
        <p:nvSpPr>
          <p:cNvPr id="396" name="Google Shape;396;p48"/>
          <p:cNvSpPr txBox="1"/>
          <p:nvPr>
            <p:ph idx="3" type="subTitle"/>
          </p:nvPr>
        </p:nvSpPr>
        <p:spPr>
          <a:xfrm>
            <a:off x="4414400" y="3134714"/>
            <a:ext cx="44097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What were the most volatile periods for Amazon's stock during the year?</a:t>
            </a:r>
            <a:endParaRPr sz="1600"/>
          </a:p>
        </p:txBody>
      </p:sp>
      <p:sp>
        <p:nvSpPr>
          <p:cNvPr id="397" name="Google Shape;397;p48"/>
          <p:cNvSpPr txBox="1"/>
          <p:nvPr>
            <p:ph idx="4" type="subTitle"/>
          </p:nvPr>
        </p:nvSpPr>
        <p:spPr>
          <a:xfrm>
            <a:off x="4414400" y="1301796"/>
            <a:ext cx="44097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How did Amazon's stock price trend throughout the years?</a:t>
            </a:r>
            <a:endParaRPr sz="1600"/>
          </a:p>
        </p:txBody>
      </p:sp>
      <p:sp>
        <p:nvSpPr>
          <p:cNvPr id="398" name="Google Shape;398;p48"/>
          <p:cNvSpPr txBox="1"/>
          <p:nvPr>
            <p:ph idx="5" type="subTitle"/>
          </p:nvPr>
        </p:nvSpPr>
        <p:spPr>
          <a:xfrm>
            <a:off x="4414400" y="4072900"/>
            <a:ext cx="44097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Did Amazon's stock outperform or underperform its own historical averages?</a:t>
            </a:r>
            <a:endParaRPr sz="1600"/>
          </a:p>
        </p:txBody>
      </p:sp>
      <p:sp>
        <p:nvSpPr>
          <p:cNvPr id="399" name="Google Shape;399;p48"/>
          <p:cNvSpPr txBox="1"/>
          <p:nvPr>
            <p:ph idx="6" type="subTitle"/>
          </p:nvPr>
        </p:nvSpPr>
        <p:spPr>
          <a:xfrm>
            <a:off x="4414400" y="2196528"/>
            <a:ext cx="4409700" cy="7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What were the major events or news that impacted Amazon's stock price?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9"/>
          <p:cNvSpPr txBox="1"/>
          <p:nvPr>
            <p:ph type="title"/>
          </p:nvPr>
        </p:nvSpPr>
        <p:spPr>
          <a:xfrm>
            <a:off x="111900" y="1829700"/>
            <a:ext cx="8920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[ Case Study Walkthrough ]</a:t>
            </a:r>
            <a:endParaRPr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